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Amatic SC"/>
      <p:regular r:id="rId65"/>
      <p:bold r:id="rId66"/>
    </p:embeddedFont>
    <p:embeddedFont>
      <p:font typeface="Source Code Pr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SourceCodePr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AmaticSC-bold.fntdata"/><Relationship Id="rId21" Type="http://schemas.openxmlformats.org/officeDocument/2006/relationships/slide" Target="slides/slide16.xml"/><Relationship Id="rId65" Type="http://schemas.openxmlformats.org/officeDocument/2006/relationships/font" Target="fonts/AmaticSC-regular.fntdata"/><Relationship Id="rId24" Type="http://schemas.openxmlformats.org/officeDocument/2006/relationships/slide" Target="slides/slide19.xml"/><Relationship Id="rId68" Type="http://schemas.openxmlformats.org/officeDocument/2006/relationships/font" Target="fonts/SourceCodePro-bold.fntdata"/><Relationship Id="rId23" Type="http://schemas.openxmlformats.org/officeDocument/2006/relationships/slide" Target="slides/slide18.xml"/><Relationship Id="rId67" Type="http://schemas.openxmlformats.org/officeDocument/2006/relationships/font" Target="fonts/SourceCodePr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5675998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5675998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0f47ff0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0f47ff0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f47ff0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0f47ff0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0f47ff0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0f47ff0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f47ff0f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0f47ff0f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0f47ff0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0f47ff0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0f47ff0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0f47ff0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0f47ff0f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0f47ff0f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0f47ff0f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0f47ff0f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0f47ff0f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0f47ff0f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306117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306117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0c30bdb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0c30bdb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3061170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3061170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3061170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3061170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3061170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3061170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3061170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3061170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3061170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3061170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3061170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3061170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061170e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061170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3061170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3061170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061170e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061170e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3061170e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3061170e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aa576a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aa576a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acd5c9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acd5c9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acd5c9fc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acd5c9fc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acd5c9f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acd5c9f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acd5c9fc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acd5c9fc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acd5c9fc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acd5c9fc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acd5c9fc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acd5c9fc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cd5c9fc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acd5c9fc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acd5c9fc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acd5c9fc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acd5c9fc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acd5c9fc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acd5c9fc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acd5c9f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aa576af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aa576af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acd5c9fc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acd5c9f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acd5c9fc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acd5c9fc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acd5c9fc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acd5c9fc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acd5c9fc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acd5c9fc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acd5c9fc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acd5c9fc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acd5c9fc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acd5c9f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35e82c2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35e82c2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35e82c29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35e82c2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35e82c2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35e82c2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35e82c29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35e82c29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aa576af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aa576af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35e82c2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35e82c2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35e82c29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35e82c29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35e82c2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35e82c2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5e82c2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5e82c2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387d6e9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387d6e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387d6e9d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387d6e9d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387d6e9d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387d6e9d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387d6e9d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387d6e9d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387d6e9d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387d6e9d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387d6e9d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387d6e9d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c30bdb4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0c30bdb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aa576af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aa576af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a576af9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a576af9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aa576af9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aa576af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lectronics-fun.com/7-segment-hex-decoder/" TargetMode="External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Relationship Id="rId5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67.png"/><Relationship Id="rId5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593200" y="763075"/>
            <a:ext cx="7867500" cy="25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666">
                <a:solidFill>
                  <a:schemeClr val="dk1"/>
                </a:solidFill>
              </a:rPr>
              <a:t>Functions of</a:t>
            </a:r>
            <a:endParaRPr sz="5666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666">
                <a:solidFill>
                  <a:schemeClr val="dk1"/>
                </a:solidFill>
              </a:rPr>
              <a:t>Combinational Logic</a:t>
            </a:r>
            <a:endParaRPr sz="5666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rPr lang="en" sz="2444">
                <a:solidFill>
                  <a:schemeClr val="dk1"/>
                </a:solidFill>
              </a:rPr>
              <a:t>Chapter 6</a:t>
            </a:r>
            <a:endParaRPr sz="2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Sumaiyah Zahid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96" y="80846"/>
            <a:ext cx="2117100" cy="2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Subtractor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75" y="1228675"/>
            <a:ext cx="5721025" cy="3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Subtractor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900" y="1228681"/>
            <a:ext cx="5036850" cy="3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Subtractor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38" y="1474775"/>
            <a:ext cx="65627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Full Subtractor From Half SUbtractor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1302150"/>
            <a:ext cx="8055300" cy="269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Subtractor Using 2’s Complement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427" y="1228839"/>
            <a:ext cx="4419300" cy="26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926" y="2204300"/>
            <a:ext cx="2314725" cy="2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Multiplication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00" y="1228672"/>
            <a:ext cx="4188624" cy="20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863" y="854125"/>
            <a:ext cx="340042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Multiplication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25" y="1216075"/>
            <a:ext cx="6623474" cy="31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1300" y="94050"/>
            <a:ext cx="22533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Binary Multiplication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450" y="1228675"/>
            <a:ext cx="4629501" cy="3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250" y="166400"/>
            <a:ext cx="2072050" cy="24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Ripple carry Adders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Solution is Look Ahead Carry Adder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25" y="1655475"/>
            <a:ext cx="57150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Comparators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9125"/>
            <a:ext cx="8298350" cy="20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Adder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13" y="1228663"/>
            <a:ext cx="31146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50" y="1841999"/>
            <a:ext cx="4274400" cy="14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Comparators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8430775" cy="31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Bit </a:t>
            </a:r>
            <a:r>
              <a:rPr lang="en">
                <a:solidFill>
                  <a:schemeClr val="dk1"/>
                </a:solidFill>
              </a:rPr>
              <a:t>Comparators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6" y="1275700"/>
            <a:ext cx="8060975" cy="30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r>
              <a:rPr lang="en">
                <a:solidFill>
                  <a:schemeClr val="dk1"/>
                </a:solidFill>
              </a:rPr>
              <a:t> Bit Comparators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8675"/>
            <a:ext cx="5233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If A3 = 1 and B3 = 0, number A is greater than number B.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If A3 = 0 and B3 = 1, number A is less than number B.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If A3 = B3, then you must examine the next lower bit position for an inequality.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38" y="187213"/>
            <a:ext cx="343852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Bit Comparators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32700" y="1148325"/>
            <a:ext cx="5233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25" y="1093850"/>
            <a:ext cx="7369396" cy="3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Decoders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 : Ammi aj doston k sath sehri bahar karunga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Ammi: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450" y="2361475"/>
            <a:ext cx="4024475" cy="18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65" y="2361476"/>
            <a:ext cx="3232234" cy="18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Decoders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decoder is a digital circuit that detects the presence of a specified combination of bits (code) on its inputs and indicates the presence of that code by a specified output level.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decoder has n input lines to handle n bits and from one to 2^n output 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Binary Decoder</a:t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etermine the logic required to decode the binary number 1011 by producing a HIGH level on the output.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65" y="973300"/>
            <a:ext cx="6362160" cy="2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Bit Decoder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228675"/>
            <a:ext cx="6017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decode all possible combinations of four bits, sixteen decoding gates are required (2^4 = 16).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4-line-to-16-line decoder</a:t>
            </a:r>
            <a:r>
              <a:rPr lang="en">
                <a:solidFill>
                  <a:schemeClr val="dk1"/>
                </a:solidFill>
              </a:rPr>
              <a:t> because there are four inputs and sixteen outputs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1-of-16 decoder</a:t>
            </a:r>
            <a:r>
              <a:rPr lang="en">
                <a:solidFill>
                  <a:schemeClr val="dk1"/>
                </a:solidFill>
              </a:rPr>
              <a:t> because for any given code on the inputs, one of the sixteen outputs is activated.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25" y="211725"/>
            <a:ext cx="25196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Bit Decoder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25" y="1093850"/>
            <a:ext cx="7598825" cy="40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Task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 a</a:t>
            </a:r>
            <a:r>
              <a:rPr lang="en">
                <a:solidFill>
                  <a:schemeClr val="dk1"/>
                </a:solidFill>
              </a:rPr>
              <a:t> 3-line-to-8-line decoder can be used for binary-to-octal decoding.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Adder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7602450" cy="25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BCD To DEcimal Decoder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75" y="1228676"/>
            <a:ext cx="5091500" cy="3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200" y="1300150"/>
            <a:ext cx="2902575" cy="3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BCD To DEcimal Decoder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25" y="1228675"/>
            <a:ext cx="5943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25" y="2103425"/>
            <a:ext cx="5894024" cy="16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BCD To DEcimal Decoder</a:t>
            </a:r>
            <a:endParaRPr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625" y="1093850"/>
            <a:ext cx="5065676" cy="3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BCD To DEcimal Decoder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25" y="1293330"/>
            <a:ext cx="8401350" cy="1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BCD To 7-Segment Decoder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57" y="1359275"/>
            <a:ext cx="4667268" cy="26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063" y="1570075"/>
            <a:ext cx="16097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BCD To 7-Segment Decoder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50" y="1161263"/>
            <a:ext cx="6297650" cy="34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BCD To 7-Segment Decoder</a:t>
            </a:r>
            <a:endParaRPr/>
          </a:p>
        </p:txBody>
      </p:sp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25" y="1093838"/>
            <a:ext cx="440055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BCD To 7-Segment Decoder</a:t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segment ‘a’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063" y="1325875"/>
            <a:ext cx="20859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" y="2201575"/>
            <a:ext cx="2164425" cy="2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625" y="1228675"/>
            <a:ext cx="3859575" cy="3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BCD To 7-Segment Decoder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https://electronics-fun.com/7-segment-hex-decoder/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25" y="1281812"/>
            <a:ext cx="8832299" cy="227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Encoders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Reverse Decoder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process of converting from familiar symbols or numbers to a coded format is called encoding.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Applications: Keypad-binary numbers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</a:t>
            </a:r>
            <a:r>
              <a:rPr lang="en"/>
              <a:t>Adder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1" y="1228675"/>
            <a:ext cx="3280050" cy="16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03" y="688013"/>
            <a:ext cx="3683500" cy="37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 to BCD E</a:t>
            </a:r>
            <a:r>
              <a:rPr lang="en"/>
              <a:t>ncoders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38" y="1093850"/>
            <a:ext cx="362902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899" y="1093848"/>
            <a:ext cx="4725475" cy="320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 to BCD Encoders</a:t>
            </a:r>
            <a:endParaRPr/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524" y="824523"/>
            <a:ext cx="4725475" cy="320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320039"/>
            <a:ext cx="3863325" cy="25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 to BCD Priority Encoders</a:t>
            </a:r>
            <a:endParaRPr/>
          </a:p>
        </p:txBody>
      </p:sp>
      <p:sp>
        <p:nvSpPr>
          <p:cNvPr id="356" name="Google Shape;356;p5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priority function means that the encoder will produce a BCD output corresponding to the highest-order decimal digit input that is active.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instance, if the 6 and the 3 inputs are both active, the BCD output is 0110 (which represents decimal 6).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Converter</a:t>
            </a:r>
            <a:endParaRPr/>
          </a:p>
        </p:txBody>
      </p:sp>
      <p:sp>
        <p:nvSpPr>
          <p:cNvPr id="362" name="Google Shape;362;p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BCD-to-Binary Conversion: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The value, or weight, of each bit in the BCD number is represented by a binary number.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All of the binary representations of the weights of bits that are 1s in the BCD number are added.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The result of this addition is the binary equivalent of the BCD number.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binary numbers representing the weights of the BCD bits are summed to produce the total binary number.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BCD-to-Binary Conversion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375" y="1319238"/>
            <a:ext cx="4268599" cy="27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00" y="1399450"/>
            <a:ext cx="2494100" cy="1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45" y="2374201"/>
            <a:ext cx="4159350" cy="6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Binary-to-Gray and Gray-to-Binary Conversion</a:t>
            </a:r>
            <a:endParaRPr/>
          </a:p>
        </p:txBody>
      </p:sp>
      <p:sp>
        <p:nvSpPr>
          <p:cNvPr id="377" name="Google Shape;377;p57"/>
          <p:cNvSpPr txBox="1"/>
          <p:nvPr>
            <p:ph idx="1" type="body"/>
          </p:nvPr>
        </p:nvSpPr>
        <p:spPr>
          <a:xfrm>
            <a:off x="311700" y="1228675"/>
            <a:ext cx="8520600" cy="3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many exclusive-OR gates are required to convert 8-bit binary to Gray?</a:t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 rotWithShape="1">
          <a:blip r:embed="rId3">
            <a:alphaModFix/>
          </a:blip>
          <a:srcRect b="12203" l="0" r="0" t="0"/>
          <a:stretch/>
        </p:blipFill>
        <p:spPr>
          <a:xfrm>
            <a:off x="1270700" y="1228675"/>
            <a:ext cx="6200775" cy="2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MultiPlexers (MUX) </a:t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Allows digital information from several sources to be routed onto a single line for transmission over that line to a common destination.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has several data-input lines and a single output line.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also has data-select inputs, which permit digital data on any one of the inputs to be switched to the output 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Also known as data selectors.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Applications: Router, Telephone Network, Computer memory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38" y="1228675"/>
            <a:ext cx="34956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975" y="1305600"/>
            <a:ext cx="2833200" cy="2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963" y="3394250"/>
            <a:ext cx="44672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51" y="1258226"/>
            <a:ext cx="3878550" cy="29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450" y="2697294"/>
            <a:ext cx="4108525" cy="66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 rotWithShape="1">
          <a:blip r:embed="rId5">
            <a:alphaModFix/>
          </a:blip>
          <a:srcRect b="16177" l="0" r="31679" t="0"/>
          <a:stretch/>
        </p:blipFill>
        <p:spPr>
          <a:xfrm>
            <a:off x="6551725" y="174725"/>
            <a:ext cx="2245025" cy="18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63" y="1228675"/>
            <a:ext cx="56483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074" y="122974"/>
            <a:ext cx="2084375" cy="21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Adder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925" y="1276850"/>
            <a:ext cx="5271875" cy="29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999" y="1179600"/>
            <a:ext cx="5092925" cy="37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Bit MUX IC</a:t>
            </a:r>
            <a:endParaRPr/>
          </a:p>
        </p:txBody>
      </p:sp>
      <p:sp>
        <p:nvSpPr>
          <p:cNvPr id="423" name="Google Shape;423;p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50" y="1495877"/>
            <a:ext cx="2442650" cy="3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Bit Mux using 8 Bit Mux IC</a:t>
            </a:r>
            <a:endParaRPr/>
          </a:p>
        </p:txBody>
      </p:sp>
      <p:sp>
        <p:nvSpPr>
          <p:cNvPr id="430" name="Google Shape;430;p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250" y="1228675"/>
            <a:ext cx="50482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Task</a:t>
            </a:r>
            <a:endParaRPr/>
          </a:p>
        </p:txBody>
      </p:sp>
      <p:sp>
        <p:nvSpPr>
          <p:cNvPr id="437" name="Google Shape;437;p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Make a block diagram to implement 16 bit MUX using 4 bit MUX IC.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443" name="Google Shape;443;p6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38" y="1228663"/>
            <a:ext cx="59912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450" name="Google Shape;450;p6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01" y="1228676"/>
            <a:ext cx="5152100" cy="33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457" name="Google Shape;457;p6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50" y="1037848"/>
            <a:ext cx="4832800" cy="39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MultiPlexers (MUX) </a:t>
            </a:r>
            <a:endParaRPr/>
          </a:p>
        </p:txBody>
      </p:sp>
      <p:sp>
        <p:nvSpPr>
          <p:cNvPr id="464" name="Google Shape;464;p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025" y="1228663"/>
            <a:ext cx="50292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De-Multiplexers (DEMUX)</a:t>
            </a:r>
            <a:endParaRPr/>
          </a:p>
        </p:txBody>
      </p:sp>
      <p:sp>
        <p:nvSpPr>
          <p:cNvPr id="471" name="Google Shape;471;p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(DEMUX) basically  is reverse multiplexer.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takes digital information from one line and distributes it to a given number of output lines.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Also known as a data distributor.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2" name="Google Shape;4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000" y="2342900"/>
            <a:ext cx="30099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De-Multiplexers (DEMUX)</a:t>
            </a:r>
            <a:endParaRPr/>
          </a:p>
        </p:txBody>
      </p:sp>
      <p:sp>
        <p:nvSpPr>
          <p:cNvPr id="478" name="Google Shape;478;p7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Applications: Router, FM radio, Serial-to-Parallel Converter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8" y="1318775"/>
            <a:ext cx="41624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1"/>
          <p:cNvPicPr preferRelativeResize="0"/>
          <p:nvPr/>
        </p:nvPicPr>
        <p:blipFill rotWithShape="1">
          <a:blip r:embed="rId4">
            <a:alphaModFix/>
          </a:blip>
          <a:srcRect b="0" l="5024" r="0" t="0"/>
          <a:stretch/>
        </p:blipFill>
        <p:spPr>
          <a:xfrm>
            <a:off x="5367750" y="92950"/>
            <a:ext cx="2571050" cy="360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Adder from 2 Half Adder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29" y="1228675"/>
            <a:ext cx="5398325" cy="3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725" y="231500"/>
            <a:ext cx="2398125" cy="26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Bit Addition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25" y="1286655"/>
            <a:ext cx="5445850" cy="2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Bit Addition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6"/>
            <a:ext cx="8333150" cy="3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 Bit Addition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03" y="1188250"/>
            <a:ext cx="6514526" cy="34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